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1" r:id="rId2"/>
    <p:sldId id="1080" r:id="rId3"/>
    <p:sldId id="1081" r:id="rId4"/>
    <p:sldId id="1092" r:id="rId5"/>
    <p:sldId id="1076" r:id="rId6"/>
    <p:sldId id="1094" r:id="rId7"/>
    <p:sldId id="1090" r:id="rId8"/>
    <p:sldId id="317" r:id="rId9"/>
    <p:sldId id="323" r:id="rId10"/>
    <p:sldId id="318" r:id="rId11"/>
    <p:sldId id="324" r:id="rId12"/>
    <p:sldId id="321" r:id="rId13"/>
    <p:sldId id="327" r:id="rId14"/>
    <p:sldId id="460" r:id="rId15"/>
    <p:sldId id="455" r:id="rId16"/>
    <p:sldId id="1093" r:id="rId17"/>
    <p:sldId id="360" r:id="rId18"/>
    <p:sldId id="1027" r:id="rId19"/>
    <p:sldId id="1074" r:id="rId20"/>
    <p:sldId id="359" r:id="rId21"/>
    <p:sldId id="1091" r:id="rId22"/>
    <p:sldId id="1089" r:id="rId23"/>
    <p:sldId id="1075" r:id="rId24"/>
    <p:sldId id="1078" r:id="rId25"/>
    <p:sldId id="314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5480A8"/>
    <a:srgbClr val="425B93"/>
    <a:srgbClr val="D55049"/>
    <a:srgbClr val="79B3E8"/>
    <a:srgbClr val="7AD0E1"/>
    <a:srgbClr val="4C92D0"/>
    <a:srgbClr val="FB973C"/>
    <a:srgbClr val="D5222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89015" autoAdjust="0"/>
  </p:normalViewPr>
  <p:slideViewPr>
    <p:cSldViewPr snapToGrid="0">
      <p:cViewPr varScale="1">
        <p:scale>
          <a:sx n="76" d="100"/>
          <a:sy n="76" d="100"/>
        </p:scale>
        <p:origin x="806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Представленным выше критериям удовлетворяет система «1С:Образование»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70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системе есть все основные возможности для организации учебного процесса как в очном, так и в дистанционном формате. Это очень востребовано в современных условиях, особенно когда школе приходится экстренно переводить на дистанционку отдельных учащихся или целые классы. При использовании системы такой переход практически не сказывается на ходе учебного процесса.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952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Система «1С:Образование» охватывает всех участников учебного процесса в школе – администрацию, учителей, учеников, родителей – и позволяет организовать учебный процесс в цифровой среде, сохранив его структуру: учебные периоды, классы и параллели, классное руководство и т.д. Это очень удобно, так как все пользователи системы имеют одну точку входа и одну учетную запись для доступа к учебным материалам и заданиям по всем предметам. Формирующиеся в системе отчеты о действиях пользователей позволяют администрации школы полностью контролировать процесс обучения в цифровой среде.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0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>
            <a:extLst>
              <a:ext uri="{FF2B5EF4-FFF2-40B4-BE49-F238E27FC236}">
                <a16:creationId xmlns:a16="http://schemas.microsoft.com/office/drawing/2014/main" id="{EF114452-06A9-471F-98A0-A459D6FCD8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>
            <a:extLst>
              <a:ext uri="{FF2B5EF4-FFF2-40B4-BE49-F238E27FC236}">
                <a16:creationId xmlns:a16="http://schemas.microsoft.com/office/drawing/2014/main" id="{5A273E76-C490-4C32-A435-E099D019CA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/>
              <a:t>Дополнительно вместе с системой «1С:Образование» можно использовать автономную программно-методическую систему «1С:Оценка качества образования». Эта система предназначена для оценки уровня освоения образовательной программы в соответствии с требованиями ФГОС на основе контролируемых элементов содержания (КЭС). В системе возможна оценка индивидуальных достижений обучающихся, внутриклассное и внутришкольное оценивание. Основное преимущество использования системы – построение внутришкольной системы оценки качества в соответствии с требованиями процедур внешней оценки – ВПР, ЕГЭ и ОГЭ. Использование системы позволяет увидеть проблемные места в освоении образовательной программы, проанализировать причины их возникновения и принять управленческие решения по их исправлению в течение учебного года, т.е. до проведения мероприятий внешней оценки.</a:t>
            </a:r>
          </a:p>
          <a:p>
            <a:r>
              <a:rPr lang="ru-RU" altLang="ru-RU"/>
              <a:t>Программа разработана на основе методики ведущего научного сотрудника Института управления образованием РАО,  кандидата педагогических наук, доцента Н.Б. Фоминой.</a:t>
            </a:r>
          </a:p>
          <a:p>
            <a:r>
              <a:rPr lang="ru-RU" altLang="ru-RU"/>
              <a:t>Система оценки качества может использоваться как совместно с системой «1С:Образование», так и автономно.</a:t>
            </a:r>
          </a:p>
          <a:p>
            <a:endParaRPr lang="ru-RU" altLang="ru-RU"/>
          </a:p>
        </p:txBody>
      </p:sp>
      <p:sp>
        <p:nvSpPr>
          <p:cNvPr id="25604" name="Номер слайда 3">
            <a:extLst>
              <a:ext uri="{FF2B5EF4-FFF2-40B4-BE49-F238E27FC236}">
                <a16:creationId xmlns:a16="http://schemas.microsoft.com/office/drawing/2014/main" id="{09BBC716-7356-443F-A5C1-259230C7B2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EDD7A6-1C0C-46EC-B3AF-40EC5D730A8B}" type="slidenum">
              <a:rPr lang="ru-RU" altLang="ru-RU" smtClean="0"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18</a:t>
            </a:fld>
            <a:endParaRPr lang="ru-RU" altLang="ru-RU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Подключиться к системе очень просто – достаточно подать заявку через сайт, </a:t>
            </a:r>
            <a:r>
              <a:rPr lang="en-US" dirty="0" err="1"/>
              <a:t>qr</a:t>
            </a:r>
            <a:r>
              <a:rPr lang="ru-RU" dirty="0"/>
              <a:t>-код на слайде.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788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obrazovanie.1c.ru/oko/how-to-start-1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eb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74.ru/text/education/2022/03/22/70523762/" TargetMode="External"/><Relationship Id="rId2" Type="http://schemas.openxmlformats.org/officeDocument/2006/relationships/hyperlink" Target="https://aif.ru/society/education/v_shkolah_konchilas_bumaga_na_chem_deti_budut_pisat_kontrolnye_i_ekzamen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ria.ru/20220322/rosobrnadzor-1779515483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ducation/quick-start/" TargetMode="External"/><Relationship Id="rId7" Type="http://schemas.openxmlformats.org/officeDocument/2006/relationships/hyperlink" Target="https://obrazovanie.1c.ru/events/2021/10-26/" TargetMode="External"/><Relationship Id="rId2" Type="http://schemas.openxmlformats.org/officeDocument/2006/relationships/hyperlink" Target="https://obrazovanie.1c.ru/education/tou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brazovanie.1c.ru/oko/" TargetMode="External"/><Relationship Id="rId5" Type="http://schemas.openxmlformats.org/officeDocument/2006/relationships/hyperlink" Target="https://obrazovanie.1c.ru/education/monitoring/" TargetMode="External"/><Relationship Id="rId4" Type="http://schemas.openxmlformats.org/officeDocument/2006/relationships/hyperlink" Target="https://obrazovanie.1c.ru/education/library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ovanie.1c.ru/education/cloud/" TargetMode="External"/><Relationship Id="rId2" Type="http://schemas.openxmlformats.org/officeDocument/2006/relationships/hyperlink" Target="mailto:obr@1c.ru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brazovanie.1c.ru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asi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reestr.digital.gov.ru/reestr/306311/?sphrase_id=24591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vents/2021/accelerator/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6292" y="1859119"/>
            <a:ext cx="9551350" cy="2424143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FF0000"/>
                </a:solidFill>
                <a:effectLst/>
                <a:latin typeface="Circe" panose="020B0502020203020203" pitchFamily="34" charset="-52"/>
                <a:ea typeface="Times New Roman" panose="02020603050405020304" pitchFamily="18" charset="0"/>
              </a:rPr>
              <a:t>Как перейти на безбумажные технологии организации учебного процесса в школе и колледже</a:t>
            </a:r>
            <a:endParaRPr lang="ru-RU" sz="4000" dirty="0">
              <a:solidFill>
                <a:srgbClr val="FF0000"/>
              </a:solidFill>
              <a:latin typeface="Circe" panose="020B0502020203020203" pitchFamily="34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642" y="5216393"/>
            <a:ext cx="9144000" cy="955807"/>
          </a:xfrm>
        </p:spPr>
        <p:txBody>
          <a:bodyPr>
            <a:normAutofit/>
          </a:bodyPr>
          <a:lstStyle/>
          <a:p>
            <a:r>
              <a:rPr lang="ru-RU" i="1" dirty="0"/>
              <a:t>Т. А. </a:t>
            </a:r>
            <a:r>
              <a:rPr lang="ru-RU" i="1" dirty="0" err="1"/>
              <a:t>Чернецкая</a:t>
            </a:r>
            <a:r>
              <a:rPr lang="ru-RU" i="1" dirty="0"/>
              <a:t>, ведущий методист, </a:t>
            </a:r>
            <a:r>
              <a:rPr lang="ru-RU" i="1" dirty="0" err="1"/>
              <a:t>к.п.н</a:t>
            </a:r>
            <a:r>
              <a:rPr lang="ru-RU" i="1" dirty="0"/>
              <a:t>.</a:t>
            </a:r>
            <a:endParaRPr lang="en-US" i="1" dirty="0"/>
          </a:p>
          <a:p>
            <a:r>
              <a:rPr lang="ru-RU" i="1" dirty="0"/>
              <a:t>Отдел образовательных программ фирмы «1С»</a:t>
            </a:r>
          </a:p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4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090F84-4FF4-42BC-BD67-992ED0EDA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Интегрированный урок математики и информатики в 5 классе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945E00-C586-4B56-BC64-3A63DBB5A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640" y="1320557"/>
            <a:ext cx="7318218" cy="3550207"/>
          </a:xfrm>
        </p:spPr>
        <p:txBody>
          <a:bodyPr>
            <a:normAutofit/>
          </a:bodyPr>
          <a:lstStyle/>
          <a:p>
            <a:r>
              <a:rPr lang="ru-RU" sz="1800" dirty="0"/>
              <a:t>Автор: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А. В.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Атанова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учитель математики и информатики,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Токсовский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центр образования. Ленинградская область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Тема урока: Решение комбинаторных и логических задач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Цель: закрепить знания и умения, при решении комбинаторных и логических задач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Ход урока:</a:t>
            </a:r>
          </a:p>
          <a:p>
            <a:pPr lvl="1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Актуализация знаний. Устный счет</a:t>
            </a:r>
          </a:p>
          <a:p>
            <a:pPr lvl="1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Изучение нового материала. Число перестановок</a:t>
            </a:r>
          </a:p>
          <a:p>
            <a:pPr lvl="1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Первичное закрепление: самостоятельная работа</a:t>
            </a:r>
          </a:p>
          <a:p>
            <a:pPr lvl="1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Решение задач с помощью дерева вариантов</a:t>
            </a:r>
          </a:p>
          <a:p>
            <a:pPr lvl="1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Решение задач с помощью таблиц</a:t>
            </a:r>
          </a:p>
          <a:p>
            <a:pPr lvl="1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Подведение итогов урока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ED6EA8-DA32-4980-85C0-A09FF0582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B17FDD-8ECD-43D4-A210-B91BE89F1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140" y="1320557"/>
            <a:ext cx="4272013" cy="3198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4A26D-8E67-4982-AFDC-2CA657EF130E}"/>
              </a:ext>
            </a:extLst>
          </p:cNvPr>
          <p:cNvSpPr txBox="1"/>
          <p:nvPr/>
        </p:nvSpPr>
        <p:spPr>
          <a:xfrm>
            <a:off x="2455872" y="5414764"/>
            <a:ext cx="772911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обучения: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Маршрутный лист учащегося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Карточки с заданиями (для каждого учащегося)</a:t>
            </a:r>
          </a:p>
        </p:txBody>
      </p:sp>
    </p:spTree>
    <p:extLst>
      <p:ext uri="{BB962C8B-B14F-4D97-AF65-F5344CB8AC3E}">
        <p14:creationId xmlns:p14="http://schemas.microsoft.com/office/powerpoint/2010/main" val="96492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1725E-0C5F-4F38-A2B9-40564A799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Что предлагаем: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002B67-4668-4D18-B37D-86B4180CB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Актуализация знаний. Устный счет</a:t>
            </a:r>
          </a:p>
          <a:p>
            <a:pPr lvl="2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Интерактивное тестовое задание</a:t>
            </a:r>
          </a:p>
          <a:p>
            <a:pPr lvl="1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Изучение нового материала. Число перестановок</a:t>
            </a:r>
          </a:p>
          <a:p>
            <a:pPr lvl="2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Интерактивное задание исследовательского характера</a:t>
            </a:r>
          </a:p>
          <a:p>
            <a:pPr lvl="1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Первичное закрепление: самостоятельная работа</a:t>
            </a:r>
          </a:p>
          <a:p>
            <a:pPr lvl="2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Интерактивный тренажер с автоматической проверкой </a:t>
            </a:r>
          </a:p>
          <a:p>
            <a:pPr lvl="1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Решение задач с помощью дерева вариантов</a:t>
            </a:r>
          </a:p>
          <a:p>
            <a:pPr lvl="2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Интерактивное задание с автоматической проверкой</a:t>
            </a:r>
          </a:p>
          <a:p>
            <a:pPr lvl="1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Решение задач с помощью таблиц</a:t>
            </a:r>
          </a:p>
          <a:p>
            <a:pPr lvl="2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Интерактивное задание с автоматической проверкой</a:t>
            </a:r>
          </a:p>
          <a:p>
            <a:pPr lvl="1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Подведение итогов урока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1E962E-A9FA-4FD8-8C83-AEF276A42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007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8E29E-288F-42EB-92FF-6EA552D17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682" y="214312"/>
            <a:ext cx="10066746" cy="938213"/>
          </a:xfrm>
        </p:spPr>
        <p:txBody>
          <a:bodyPr>
            <a:normAutofit/>
          </a:bodyPr>
          <a:lstStyle/>
          <a:p>
            <a:r>
              <a:rPr lang="ru-RU" sz="2900" dirty="0">
                <a:solidFill>
                  <a:srgbClr val="FF0000"/>
                </a:solidFill>
                <a:latin typeface="Circe" panose="020B0502020203020203" pitchFamily="34" charset="-52"/>
              </a:rPr>
              <a:t>Урок истории в 9 классе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27377F-813D-4451-AA96-FD46F5784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0" y="1273037"/>
            <a:ext cx="7134931" cy="3359253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Автор: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Ю. А. Крутилина, директор, учитель истории, МАОУ СОШ № 1, г. Наро-Фоминск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Тема урока: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Внутренняя политика Николая I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Этапы урока: 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План урока:</a:t>
            </a:r>
          </a:p>
          <a:p>
            <a:pPr marL="800100" lvl="1" indent="-342900" algn="just">
              <a:lnSpc>
                <a:spcPct val="107000"/>
              </a:lnSpc>
              <a:spcBef>
                <a:spcPts val="1400"/>
              </a:spcBef>
              <a:spcAft>
                <a:spcPts val="800"/>
              </a:spcAft>
              <a:buSzPts val="1000"/>
              <a:buFont typeface="Arial" panose="020B0604020202020204" pitchFamily="34" charset="0"/>
              <a:buChar char="●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Идеология николаевского режима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●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Эволюция системы государственного управления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●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Кодификация законодательства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●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Реформа государственной деревни</a:t>
            </a:r>
          </a:p>
          <a:p>
            <a:pPr marL="800100" lvl="1" indent="-342900" algn="just">
              <a:lnSpc>
                <a:spcPct val="107000"/>
              </a:lnSpc>
              <a:spcAft>
                <a:spcPts val="1400"/>
              </a:spcAft>
              <a:buSzPts val="1000"/>
              <a:buFont typeface="Arial" panose="020B0604020202020204" pitchFamily="34" charset="0"/>
              <a:buChar char="●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Мероприятия государства по облегчению положения крепостных крестьян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7EB87E-1EEE-42DA-8A20-47AD5F4FA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75252D-0B34-440C-86CF-E5ECB4FAE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992" y="1132428"/>
            <a:ext cx="4686008" cy="34998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65C81F-8CC5-4938-A54F-C0FE0FEACCC7}"/>
              </a:ext>
            </a:extLst>
          </p:cNvPr>
          <p:cNvSpPr txBox="1"/>
          <p:nvPr/>
        </p:nvSpPr>
        <p:spPr>
          <a:xfrm>
            <a:off x="2253090" y="5202352"/>
            <a:ext cx="77291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обучения: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Отрывки из исторических сочинений и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908960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1725E-0C5F-4F38-A2B9-40564A799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dirty="0">
                <a:solidFill>
                  <a:srgbClr val="FF0000"/>
                </a:solidFill>
                <a:latin typeface="Circe" panose="020B0502020203020203" pitchFamily="34" charset="-52"/>
              </a:rPr>
              <a:t>Что предлагаем: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002B67-4668-4D18-B37D-86B4180CB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452" y="1311275"/>
            <a:ext cx="10515600" cy="4824413"/>
          </a:xfrm>
        </p:spPr>
        <p:txBody>
          <a:bodyPr/>
          <a:lstStyle/>
          <a:p>
            <a:r>
              <a:rPr lang="ru-RU" dirty="0"/>
              <a:t>Работа с интерактивным словарем-справочником: исторические источники, персоналии, толковый словарь</a:t>
            </a:r>
          </a:p>
          <a:p>
            <a:r>
              <a:rPr lang="ru-RU" dirty="0"/>
              <a:t>Работа с интерактивной презентацией «Собственная Его Императорского Величества канцелярия»</a:t>
            </a:r>
          </a:p>
          <a:p>
            <a:r>
              <a:rPr lang="ru-RU" dirty="0"/>
              <a:t>Интерактивное тестовое задание с автоматической проверкой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1E962E-A9FA-4FD8-8C83-AEF276A42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792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F8CFD1-9761-447B-9DDA-7749B5451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26" y="381307"/>
            <a:ext cx="8406814" cy="56517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irce" panose="020B0502020203020203" pitchFamily="34" charset="-52"/>
              </a:rPr>
              <a:t>Возможности для организации учебного процесса </a:t>
            </a:r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id="{E31F4FDC-D561-4564-8A51-54F9FB863AFC}"/>
              </a:ext>
            </a:extLst>
          </p:cNvPr>
          <p:cNvSpPr txBox="1">
            <a:spLocks/>
          </p:cNvSpPr>
          <p:nvPr/>
        </p:nvSpPr>
        <p:spPr>
          <a:xfrm>
            <a:off x="294640" y="1280877"/>
            <a:ext cx="7108334" cy="40569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dirty="0"/>
              <a:t>Доступ учителей и учащихся к системе через интернет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Назначение учащимся групповых и индивидуальных заданий с использованием цифровых ресурсов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Автоматическая оценка выполнения тестовых заданий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Детальное информирование педагога о ходе самостоятельной работы учащегося в процессе выполнения задания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Возможности для совместной работы и общения 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Интеграция с сервисами для проведения онлайн-занятий</a:t>
            </a:r>
          </a:p>
          <a:p>
            <a:pPr>
              <a:lnSpc>
                <a:spcPct val="80000"/>
              </a:lnSpc>
            </a:pPr>
            <a:endParaRPr lang="ru-RU" altLang="ru-RU" dirty="0"/>
          </a:p>
          <a:p>
            <a:endParaRPr lang="ru-RU" altLang="ru-RU" dirty="0"/>
          </a:p>
          <a:p>
            <a:pPr>
              <a:lnSpc>
                <a:spcPct val="80000"/>
              </a:lnSpc>
            </a:pPr>
            <a:endParaRPr lang="ru-RU" altLang="ru-RU" dirty="0"/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85D566-EE3E-479E-940A-371C59ECE920}"/>
              </a:ext>
            </a:extLst>
          </p:cNvPr>
          <p:cNvSpPr txBox="1"/>
          <p:nvPr/>
        </p:nvSpPr>
        <p:spPr>
          <a:xfrm>
            <a:off x="177282" y="5413996"/>
            <a:ext cx="112546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«Сервис «1С:Образование» может быть использован в организациях общего образования как для обучения в дистанционной форме, так и для поддержки очного процесса обучения содержательной работой с электронными образовательными ресурсами различного дидактического назначения» (из отзыва заместителя директора по УВР МБОУ «Гимназия № 13» г. Аргуна Т.М. Забалуевой).</a:t>
            </a:r>
          </a:p>
        </p:txBody>
      </p:sp>
      <p:pic>
        <p:nvPicPr>
          <p:cNvPr id="5" name="Объект 8">
            <a:extLst>
              <a:ext uri="{FF2B5EF4-FFF2-40B4-BE49-F238E27FC236}">
                <a16:creationId xmlns:a16="http://schemas.microsoft.com/office/drawing/2014/main" id="{4D5C2A57-FFE7-4D2D-A0AA-3A77A9BD7C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02974" y="1920563"/>
            <a:ext cx="4664548" cy="2519355"/>
          </a:xfrm>
        </p:spPr>
      </p:pic>
      <p:pic>
        <p:nvPicPr>
          <p:cNvPr id="7" name="Picture 21" descr="Сферум на ICT.Moscow">
            <a:extLst>
              <a:ext uri="{FF2B5EF4-FFF2-40B4-BE49-F238E27FC236}">
                <a16:creationId xmlns:a16="http://schemas.microsoft.com/office/drawing/2014/main" id="{9A67C1A6-0B95-41FF-AA7B-033084669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974" y="3929115"/>
            <a:ext cx="1400863" cy="140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594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056329C-1E0E-4690-B00B-E6EB985D5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17" y="419525"/>
            <a:ext cx="10165829" cy="938213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Circe" panose="020B0502020203020203" pitchFamily="34" charset="-52"/>
              </a:rPr>
              <a:t>Ориентированная на образовательную организацию система администрирования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918B36-0622-4777-9563-544D1136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863" y="1819275"/>
            <a:ext cx="7703117" cy="321945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Пользователи: преподаватели, учащиеся, родители</a:t>
            </a:r>
          </a:p>
          <a:p>
            <a:r>
              <a:rPr lang="ru-RU" dirty="0"/>
              <a:t>Группы пользователей: параллели классов, классы, группы и подгруппы</a:t>
            </a:r>
          </a:p>
          <a:p>
            <a:r>
              <a:rPr lang="ru-RU" dirty="0"/>
              <a:t>Учебные периоды: четверти, триместры, полугодия, произвольные учебные периоды</a:t>
            </a:r>
          </a:p>
          <a:p>
            <a:r>
              <a:rPr lang="ru-RU" dirty="0"/>
              <a:t>Дополняемый справочник учебных дисциплин</a:t>
            </a:r>
          </a:p>
          <a:p>
            <a:r>
              <a:rPr lang="ru-RU" dirty="0"/>
              <a:t>Учет типов уроков и типов учебной деятельности при выставлении оценок</a:t>
            </a:r>
          </a:p>
          <a:p>
            <a:r>
              <a:rPr lang="ru-RU" dirty="0"/>
              <a:t>Настраиваемые шкалы оценивания </a:t>
            </a:r>
          </a:p>
          <a:p>
            <a:r>
              <a:rPr lang="ru-RU" dirty="0"/>
              <a:t>Отчеты о действиях пользователей в системе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DC20E1-D0FC-495C-B4A5-A01393DE6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980" y="1951293"/>
            <a:ext cx="3238576" cy="24938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F871F2-D6C8-4021-9431-3A4FCDADC013}"/>
              </a:ext>
            </a:extLst>
          </p:cNvPr>
          <p:cNvSpPr txBox="1"/>
          <p:nvPr/>
        </p:nvSpPr>
        <p:spPr>
          <a:xfrm>
            <a:off x="199052" y="5321377"/>
            <a:ext cx="1179389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</a:rPr>
              <a:t>«Благодаря сервису «1С:Образование» мы смогли осуществить контроль практически над всеми аспектами работы образовательного учреждения в новых условиях. В любой момент мог быть осуществлен контроль посещения обучающимися занятий, качество выполнения обучающимися заданий урока и времени, затраченного на его выполнение…, качество проведения онлайн уроков педагогами школы, (из отзыва директора МОУ СОШ «</a:t>
            </a:r>
            <a:r>
              <a:rPr lang="ru-RU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Токсовский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центр образования» Н.Г. Никандровой).</a:t>
            </a:r>
          </a:p>
        </p:txBody>
      </p:sp>
    </p:spTree>
    <p:extLst>
      <p:ext uri="{BB962C8B-B14F-4D97-AF65-F5344CB8AC3E}">
        <p14:creationId xmlns:p14="http://schemas.microsoft.com/office/powerpoint/2010/main" val="4019094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8109517-AC1C-4C25-8294-F73CA14C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Circe" panose="020B0502020203020203" pitchFamily="34" charset="-52"/>
              </a:rPr>
              <a:t>Как использовать цифровые инструменты для оценки уровня освоения образовательной программы?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BE244FE-B1F3-4764-B506-DA5A33E1E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CB9CF-EFB6-4102-A442-B00AD0C42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445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id="{56DD12D8-8B62-4ECE-B7C2-A829120B10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702" y="430648"/>
            <a:ext cx="10007600" cy="1081088"/>
          </a:xfrm>
        </p:spPr>
        <p:txBody>
          <a:bodyPr>
            <a:noAutofit/>
          </a:bodyPr>
          <a:lstStyle/>
          <a:p>
            <a:r>
              <a:rPr lang="ru-RU" altLang="ru-RU" sz="3200" dirty="0">
                <a:solidFill>
                  <a:srgbClr val="FF0000"/>
                </a:solidFill>
                <a:latin typeface="Circe" panose="020B0502020203020203" pitchFamily="34" charset="-52"/>
              </a:rPr>
              <a:t>Совместное использование систем </a:t>
            </a:r>
            <a:br>
              <a:rPr lang="ru-RU" altLang="ru-RU" sz="3200" dirty="0">
                <a:solidFill>
                  <a:srgbClr val="FF0000"/>
                </a:solidFill>
                <a:latin typeface="Circe" panose="020B0502020203020203" pitchFamily="34" charset="-52"/>
              </a:rPr>
            </a:br>
            <a:r>
              <a:rPr lang="ru-RU" altLang="ru-RU" sz="3200" dirty="0">
                <a:solidFill>
                  <a:srgbClr val="FF0000"/>
                </a:solidFill>
                <a:latin typeface="Circe" panose="020B0502020203020203" pitchFamily="34" charset="-52"/>
              </a:rPr>
              <a:t>«1С:Образование» </a:t>
            </a:r>
            <a:br>
              <a:rPr lang="ru-RU" altLang="ru-RU" sz="3200" dirty="0">
                <a:solidFill>
                  <a:srgbClr val="FF0000"/>
                </a:solidFill>
                <a:latin typeface="Circe" panose="020B0502020203020203" pitchFamily="34" charset="-52"/>
              </a:rPr>
            </a:br>
            <a:r>
              <a:rPr lang="ru-RU" altLang="ru-RU" sz="3200" dirty="0">
                <a:solidFill>
                  <a:srgbClr val="FF0000"/>
                </a:solidFill>
                <a:latin typeface="Circe" panose="020B0502020203020203" pitchFamily="34" charset="-52"/>
              </a:rPr>
              <a:t>и «1С:Оценка качества образования»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C9C5A79-C0B3-4AED-A07F-4B6B7E31A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97" y="2160567"/>
            <a:ext cx="6459537" cy="39989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altLang="ru-RU" sz="2400" dirty="0">
                <a:latin typeface="+mn-lt"/>
              </a:rPr>
              <a:t>Бесшовная интеграция: все необходимые данные для построения отчетов передаются в систему оценки качества автоматически</a:t>
            </a:r>
          </a:p>
          <a:p>
            <a:pPr>
              <a:defRPr/>
            </a:pPr>
            <a:r>
              <a:rPr lang="ru-RU" altLang="ru-RU" sz="2400" dirty="0">
                <a:latin typeface="+mn-lt"/>
              </a:rPr>
              <a:t>Нет необходимости ничего вносить руками</a:t>
            </a:r>
          </a:p>
          <a:p>
            <a:pPr>
              <a:defRPr/>
            </a:pPr>
            <a:r>
              <a:rPr lang="ru-RU" altLang="ru-RU" sz="2400" dirty="0">
                <a:latin typeface="+mn-lt"/>
              </a:rPr>
              <a:t>Можно проводить автоматизированные тестирования школьников по каждой теме учебного курса </a:t>
            </a:r>
          </a:p>
          <a:p>
            <a:pPr>
              <a:defRPr/>
            </a:pPr>
            <a:r>
              <a:rPr lang="ru-RU" altLang="ru-RU" sz="2400" dirty="0">
                <a:latin typeface="+mn-lt"/>
              </a:rPr>
              <a:t>Подробнее в видеоматериалах на сайте </a:t>
            </a:r>
            <a:r>
              <a:rPr lang="en-US" altLang="ru-RU" kern="0" dirty="0">
                <a:hlinkClick r:id="rId2"/>
              </a:rPr>
              <a:t>https://obrazovanie.1c.ru/oko/how-to-start-1/</a:t>
            </a:r>
            <a:r>
              <a:rPr lang="ru-RU" altLang="ru-RU" kern="0" dirty="0"/>
              <a:t> </a:t>
            </a:r>
          </a:p>
          <a:p>
            <a:pPr marL="0" indent="0">
              <a:buFontTx/>
              <a:buNone/>
              <a:defRPr/>
            </a:pPr>
            <a:endParaRPr lang="ru-RU" altLang="ru-RU" kern="0" dirty="0"/>
          </a:p>
        </p:txBody>
      </p:sp>
      <p:pic>
        <p:nvPicPr>
          <p:cNvPr id="30725" name="Рисунок 2">
            <a:extLst>
              <a:ext uri="{FF2B5EF4-FFF2-40B4-BE49-F238E27FC236}">
                <a16:creationId xmlns:a16="http://schemas.microsoft.com/office/drawing/2014/main" id="{018C883D-68E3-4150-90E5-C1F5C5403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239" y="2395113"/>
            <a:ext cx="4564063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55779B1-0CF1-49ED-810C-B5B71070E7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3066" y="320606"/>
            <a:ext cx="9186863" cy="1081088"/>
          </a:xfrm>
        </p:spPr>
        <p:txBody>
          <a:bodyPr>
            <a:normAutofit/>
          </a:bodyPr>
          <a:lstStyle/>
          <a:p>
            <a:r>
              <a:rPr lang="ru-RU" altLang="ru-RU" sz="3200" dirty="0">
                <a:solidFill>
                  <a:srgbClr val="FF0000"/>
                </a:solidFill>
                <a:latin typeface="Circe" panose="020B0502020203020203" pitchFamily="34" charset="-52"/>
              </a:rPr>
              <a:t>Система «1С:Оценка качества образования»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33CBFF9-D997-4542-8DA7-0924173EA8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0847" y="1670940"/>
            <a:ext cx="5665153" cy="4609280"/>
          </a:xfrm>
        </p:spPr>
        <p:txBody>
          <a:bodyPr>
            <a:normAutofit fontScale="77500" lnSpcReduction="20000"/>
          </a:bodyPr>
          <a:lstStyle/>
          <a:p>
            <a:r>
              <a:rPr lang="ru-RU" altLang="ru-RU" dirty="0"/>
              <a:t>Оценка индивидуального уровня освоения ФГОС на основе контролируемых элементов содержания и проверяемых умений</a:t>
            </a:r>
          </a:p>
          <a:p>
            <a:r>
              <a:rPr lang="ru-RU" altLang="ru-RU" dirty="0"/>
              <a:t>Аналитические расчеты успеваемости, качества знаний и уровня реализации ожидаемых результатов обучения по учебной теме </a:t>
            </a:r>
          </a:p>
          <a:p>
            <a:r>
              <a:rPr lang="ru-RU" altLang="ru-RU" dirty="0"/>
              <a:t>Анализ объективности оценивания индивидуальных образовательных достижений обучающихся</a:t>
            </a:r>
          </a:p>
          <a:p>
            <a:r>
              <a:rPr lang="ru-RU" altLang="ru-RU" dirty="0"/>
              <a:t>Персональный контроль профессиональной деятельности педагога</a:t>
            </a:r>
          </a:p>
          <a:p>
            <a:r>
              <a:rPr lang="ru-RU" altLang="ru-RU" dirty="0"/>
              <a:t>Прогноз повышения качества образования с перечислением управленческих действий по реализации прогноза</a:t>
            </a:r>
          </a:p>
        </p:txBody>
      </p:sp>
      <p:pic>
        <p:nvPicPr>
          <p:cNvPr id="24580" name="Picture 5">
            <a:extLst>
              <a:ext uri="{FF2B5EF4-FFF2-40B4-BE49-F238E27FC236}">
                <a16:creationId xmlns:a16="http://schemas.microsoft.com/office/drawing/2014/main" id="{DA26CAA7-31F0-4962-B03F-6CE2BAAC5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1773238"/>
            <a:ext cx="5341937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2D981137-F160-4A71-9FB2-47E5D3331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75" y="3644900"/>
            <a:ext cx="535622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EA057CB-1F07-4858-9767-5468824E87FD}"/>
              </a:ext>
            </a:extLst>
          </p:cNvPr>
          <p:cNvSpPr/>
          <p:nvPr/>
        </p:nvSpPr>
        <p:spPr>
          <a:xfrm>
            <a:off x="550864" y="1874838"/>
            <a:ext cx="6975352" cy="34778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000" dirty="0">
                <a:latin typeface="Futura PT Demi" panose="020B0604020202020204" pitchFamily="34" charset="-52"/>
              </a:rPr>
              <a:t>1. Сформировать план диагностической работы</a:t>
            </a:r>
          </a:p>
          <a:p>
            <a:pPr>
              <a:defRPr/>
            </a:pPr>
            <a:endParaRPr lang="ru-RU" altLang="ru-RU" sz="2000" dirty="0">
              <a:latin typeface="Futura PT Demi" panose="020B0604020202020204" pitchFamily="34" charset="-52"/>
            </a:endParaRPr>
          </a:p>
          <a:p>
            <a:pPr>
              <a:defRPr/>
            </a:pPr>
            <a:r>
              <a:rPr lang="ru-RU" altLang="ru-RU" sz="2000" dirty="0">
                <a:latin typeface="Futura PT Demi" panose="020B0604020202020204" pitchFamily="34" charset="-52"/>
              </a:rPr>
              <a:t>2. Подобрать соответствующие задания</a:t>
            </a:r>
          </a:p>
          <a:p>
            <a:pPr>
              <a:defRPr/>
            </a:pPr>
            <a:endParaRPr lang="ru-RU" altLang="ru-RU" sz="2000" dirty="0">
              <a:latin typeface="Futura PT Demi" panose="020B0604020202020204" pitchFamily="34" charset="-52"/>
            </a:endParaRPr>
          </a:p>
          <a:p>
            <a:pPr>
              <a:defRPr/>
            </a:pPr>
            <a:r>
              <a:rPr lang="ru-RU" altLang="ru-RU" sz="2000" dirty="0">
                <a:latin typeface="Futura PT Demi" panose="020B0604020202020204" pitchFamily="34" charset="-52"/>
              </a:rPr>
              <a:t>3. Создать тест с автоматической проверкой и провести работу в системе «1С:Образование»</a:t>
            </a:r>
          </a:p>
          <a:p>
            <a:pPr>
              <a:defRPr/>
            </a:pPr>
            <a:endParaRPr lang="ru-RU" altLang="ru-RU" sz="2000" dirty="0">
              <a:latin typeface="Futura PT Demi" panose="020B0604020202020204" pitchFamily="34" charset="-52"/>
            </a:endParaRPr>
          </a:p>
          <a:p>
            <a:pPr>
              <a:defRPr/>
            </a:pPr>
            <a:r>
              <a:rPr lang="ru-RU" altLang="ru-RU" sz="2000" dirty="0">
                <a:latin typeface="Futura PT Demi" panose="020B0604020202020204" pitchFamily="34" charset="-52"/>
              </a:rPr>
              <a:t>4. Провести обмен данными между системами «1С:Образование» и «1С:Оценка качества образования»</a:t>
            </a:r>
          </a:p>
          <a:p>
            <a:pPr>
              <a:defRPr/>
            </a:pPr>
            <a:endParaRPr lang="ru-RU" altLang="ru-RU" sz="2000" dirty="0">
              <a:latin typeface="Futura PT Demi" panose="020B0604020202020204" pitchFamily="34" charset="-52"/>
            </a:endParaRPr>
          </a:p>
          <a:p>
            <a:pPr>
              <a:defRPr/>
            </a:pPr>
            <a:r>
              <a:rPr lang="ru-RU" altLang="ru-RU" sz="2000" dirty="0">
                <a:latin typeface="Futura PT Demi" panose="020B0604020202020204" pitchFamily="34" charset="-52"/>
              </a:rPr>
              <a:t>5. Заполнить протокол контрольной работы</a:t>
            </a:r>
            <a:endParaRPr lang="ru-RU" dirty="0">
              <a:latin typeface="Futura PT Demi" panose="020B0604020202020204" pitchFamily="34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257B38-87BF-47B6-9E73-564C638BFB17}"/>
              </a:ext>
            </a:extLst>
          </p:cNvPr>
          <p:cNvSpPr txBox="1"/>
          <p:nvPr/>
        </p:nvSpPr>
        <p:spPr>
          <a:xfrm>
            <a:off x="1710959" y="264572"/>
            <a:ext cx="93221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3200" b="1" dirty="0">
                <a:solidFill>
                  <a:srgbClr val="FF0000"/>
                </a:solidFill>
                <a:latin typeface="Circe" panose="020B0502020203020203" pitchFamily="34" charset="-52"/>
                <a:ea typeface="+mj-ea"/>
                <a:cs typeface="+mj-cs"/>
              </a:rPr>
              <a:t>Алгоритм проведения автоматизированной тематической проверочной работы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BC15CA-FB38-49C6-B80A-D0D7EE691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216" y="2154406"/>
            <a:ext cx="4456415" cy="29187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692600-1C7A-4CF7-9B71-CBD7A2569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FF0000"/>
                </a:solidFill>
                <a:latin typeface="Circe" panose="020B0502020203020203" pitchFamily="34" charset="-52"/>
              </a:rPr>
              <a:t>Из новостей образования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01A662-CB55-4D42-B8DF-080AA6BE2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8" y="1352550"/>
            <a:ext cx="5671072" cy="1601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Из регионов поступают сообщения, что Всероссийские проверочные работы (ВПР) в школах начали переносить на осень из-за нехватки офисной бумаги.</a:t>
            </a: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https://aif.ru/society/education/v_shkolah_konchilas_bumaga_na_chem_deti_budut_pisat_kontrolnye_i_ekzameny</a:t>
            </a:r>
            <a:r>
              <a:rPr lang="ru-RU" sz="1800" dirty="0"/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4B03CF-C37B-4CBF-B4FE-F64FE4D49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F0C56C-ED72-452F-A585-418A8C7D697C}"/>
              </a:ext>
            </a:extLst>
          </p:cNvPr>
          <p:cNvSpPr txBox="1"/>
          <p:nvPr/>
        </p:nvSpPr>
        <p:spPr>
          <a:xfrm>
            <a:off x="424928" y="3347505"/>
            <a:ext cx="60943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Директора челябинской гимназии наказали за платные рабочие тетради. Школу обязали отказаться от пособий</a:t>
            </a:r>
          </a:p>
          <a:p>
            <a:r>
              <a:rPr lang="en-US" dirty="0">
                <a:hlinkClick r:id="rId3"/>
              </a:rPr>
              <a:t>https://74.ru/text/education/2022/03/22/70523762/</a:t>
            </a:r>
            <a:r>
              <a:rPr lang="ru-RU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B06BDF-BC04-4563-B2F6-D2CC75958644}"/>
              </a:ext>
            </a:extLst>
          </p:cNvPr>
          <p:cNvSpPr txBox="1"/>
          <p:nvPr/>
        </p:nvSpPr>
        <p:spPr>
          <a:xfrm>
            <a:off x="424928" y="4610942"/>
            <a:ext cx="60943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Рособрнадзор перенес проведение всероссийских проверочных работ на осень из-за </a:t>
            </a:r>
            <a:r>
              <a:rPr lang="en-US" dirty="0"/>
              <a:t>COVID-19</a:t>
            </a:r>
            <a:endParaRPr lang="ru-RU" dirty="0"/>
          </a:p>
          <a:p>
            <a:r>
              <a:rPr lang="en-US" dirty="0">
                <a:hlinkClick r:id="rId4"/>
              </a:rPr>
              <a:t>https://ria.ru/20220322/rosobrnadzor-1779515483.html</a:t>
            </a:r>
            <a:r>
              <a:rPr lang="ru-RU" dirty="0"/>
              <a:t>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3696E7D-89F5-494F-B416-E7F295B13E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5200" y="1977857"/>
            <a:ext cx="4698600" cy="312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49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3">
            <a:extLst>
              <a:ext uri="{FF2B5EF4-FFF2-40B4-BE49-F238E27FC236}">
                <a16:creationId xmlns:a16="http://schemas.microsoft.com/office/drawing/2014/main" id="{53CDDE79-2237-4BE0-AFB0-7EB36E92DC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1793" y="432917"/>
            <a:ext cx="8113712" cy="1081087"/>
          </a:xfrm>
        </p:spPr>
        <p:txBody>
          <a:bodyPr>
            <a:noAutofit/>
          </a:bodyPr>
          <a:lstStyle/>
          <a:p>
            <a:r>
              <a:rPr lang="ru-RU" altLang="ru-RU" sz="3200" dirty="0">
                <a:solidFill>
                  <a:srgbClr val="FF0000"/>
                </a:solidFill>
                <a:latin typeface="Circe" panose="020B0502020203020203" pitchFamily="34" charset="-52"/>
              </a:rPr>
              <a:t>Анализ тематической проверочной работы в системе «1С:Оценка качества образования»</a:t>
            </a:r>
          </a:p>
        </p:txBody>
      </p:sp>
      <p:pic>
        <p:nvPicPr>
          <p:cNvPr id="21507" name="Рисунок 7">
            <a:extLst>
              <a:ext uri="{FF2B5EF4-FFF2-40B4-BE49-F238E27FC236}">
                <a16:creationId xmlns:a16="http://schemas.microsoft.com/office/drawing/2014/main" id="{07D49BD3-8B84-42EC-9F8C-9444E0400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04" y="1916113"/>
            <a:ext cx="488632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9">
            <a:extLst>
              <a:ext uri="{FF2B5EF4-FFF2-40B4-BE49-F238E27FC236}">
                <a16:creationId xmlns:a16="http://schemas.microsoft.com/office/drawing/2014/main" id="{923EF5CB-C478-4232-805A-B0E880D60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242" y="2333625"/>
            <a:ext cx="60198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11">
            <a:extLst>
              <a:ext uri="{FF2B5EF4-FFF2-40B4-BE49-F238E27FC236}">
                <a16:creationId xmlns:a16="http://schemas.microsoft.com/office/drawing/2014/main" id="{06FA352F-4C34-4B1D-ABD6-08BDAD51A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558" y="4103526"/>
            <a:ext cx="6421909" cy="263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D11025-2AFE-4BD3-9575-A3B36F59C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F0000"/>
                </a:solidFill>
                <a:latin typeface="Circe" panose="020B0502020203020203" pitchFamily="34" charset="-52"/>
              </a:rPr>
              <a:t>Немного экономики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CAF340-1BD5-4FCB-BDB4-F80398889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55" y="1311275"/>
            <a:ext cx="5592745" cy="4824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Стоимость использования (лицензия на 12 месяцев для образовательной организации общего образования):</a:t>
            </a:r>
          </a:p>
          <a:p>
            <a:r>
              <a:rPr lang="ru-RU" sz="2400" dirty="0"/>
              <a:t>система «1С:Образование» - </a:t>
            </a:r>
            <a:br>
              <a:rPr lang="ru-RU" sz="2400" dirty="0"/>
            </a:br>
            <a:r>
              <a:rPr lang="ru-RU" sz="2400" dirty="0">
                <a:solidFill>
                  <a:srgbClr val="FF0000"/>
                </a:solidFill>
              </a:rPr>
              <a:t>19 990 рублей</a:t>
            </a:r>
          </a:p>
          <a:p>
            <a:r>
              <a:rPr lang="ru-RU" sz="2400" dirty="0"/>
              <a:t>система «1С:Оценка качества образования» - </a:t>
            </a:r>
            <a:r>
              <a:rPr lang="ru-RU" sz="2400" dirty="0">
                <a:solidFill>
                  <a:srgbClr val="FF0000"/>
                </a:solidFill>
              </a:rPr>
              <a:t>11 990 рублей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22FBFF-FE60-4982-A50F-5523EAB2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9625D3-0889-42D2-B5B4-3F6BAEEE8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069" y="152400"/>
            <a:ext cx="2291076" cy="31658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869A56-6D75-4C2D-AB7E-3442FB8B8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1984" y="152400"/>
            <a:ext cx="2351296" cy="31658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CEFE20-C714-47CE-A7C9-90C8F3A8C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3877" y="4073671"/>
            <a:ext cx="1791812" cy="263192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0AA274B-D463-40D6-87C5-2A2DC745A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367" y="4103167"/>
            <a:ext cx="1804702" cy="26024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0647A7F-0E9B-4990-AEA7-87CF69EF0E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4809" y="4121767"/>
            <a:ext cx="1791813" cy="263540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65A9B80-0A33-4FE3-8B1C-294C47892D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4517" y="4165677"/>
            <a:ext cx="1862610" cy="253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30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>
            <a:extLst>
              <a:ext uri="{FF2B5EF4-FFF2-40B4-BE49-F238E27FC236}">
                <a16:creationId xmlns:a16="http://schemas.microsoft.com/office/drawing/2014/main" id="{AD9D0F35-01FB-478D-802B-8DDEBBFE1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434" y="2172520"/>
            <a:ext cx="6483912" cy="3816487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Заполните анкету на сайте </a:t>
            </a:r>
            <a:r>
              <a:rPr lang="en-US" sz="2400" dirty="0">
                <a:solidFill>
                  <a:srgbClr val="0D3E6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https://obrazovanie.1c.ru/</a:t>
            </a:r>
            <a:endParaRPr lang="ru-RU" sz="2400" dirty="0">
              <a:solidFill>
                <a:srgbClr val="0D3E65"/>
              </a:solidFill>
            </a:endParaRPr>
          </a:p>
          <a:p>
            <a:r>
              <a:rPr lang="ru-RU" sz="2400" dirty="0"/>
              <a:t>Не забудьте отметить пункт «Назначить тестовый период для нового пользователя»</a:t>
            </a:r>
          </a:p>
          <a:p>
            <a:r>
              <a:rPr lang="ru-RU" sz="2400" dirty="0"/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008637"/>
                </a:solidFill>
              </a:rPr>
              <a:t>Можно начинать пользоваться!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008637"/>
                </a:solidFill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9607" y="572368"/>
            <a:ext cx="8256917" cy="820231"/>
          </a:xfrm>
        </p:spPr>
        <p:txBody>
          <a:bodyPr>
            <a:noAutofit/>
          </a:bodyPr>
          <a:lstStyle/>
          <a:p>
            <a:r>
              <a:rPr lang="ru-RU" altLang="ru-RU" sz="3200" dirty="0">
                <a:solidFill>
                  <a:srgbClr val="FF0000"/>
                </a:solidFill>
                <a:latin typeface="Circe" panose="020B0502020203020203" pitchFamily="34" charset="-52"/>
              </a:rPr>
              <a:t>Как подключиться к системам «1С:Образование» </a:t>
            </a:r>
            <a:br>
              <a:rPr lang="ru-RU" altLang="ru-RU" sz="3200" dirty="0">
                <a:solidFill>
                  <a:srgbClr val="FF0000"/>
                </a:solidFill>
                <a:latin typeface="Circe" panose="020B0502020203020203" pitchFamily="34" charset="-52"/>
              </a:rPr>
            </a:br>
            <a:r>
              <a:rPr lang="ru-RU" altLang="ru-RU" sz="3200" dirty="0">
                <a:solidFill>
                  <a:srgbClr val="FF0000"/>
                </a:solidFill>
                <a:latin typeface="Circe" panose="020B0502020203020203" pitchFamily="34" charset="-52"/>
              </a:rPr>
              <a:t>и «1С:Оценка качества образования»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901" y="6319642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00" b="1">
                <a:solidFill>
                  <a:srgbClr val="0D3E65"/>
                </a:solidFill>
              </a:rPr>
              <a:pPr algn="r"/>
              <a:t>22</a:t>
            </a:fld>
            <a:endParaRPr lang="ru-RU" altLang="ru-RU" sz="1300" b="1">
              <a:solidFill>
                <a:srgbClr val="0D3E65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329" y="2118033"/>
            <a:ext cx="3514108" cy="365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538" y="4498107"/>
            <a:ext cx="2061017" cy="206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922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8CF3E-7EE0-4035-BD5F-E300AF4D8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105" y="351666"/>
            <a:ext cx="9410700" cy="10810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dirty="0">
                <a:solidFill>
                  <a:srgbClr val="FF0000"/>
                </a:solidFill>
                <a:latin typeface="Circe" panose="020B0502020203020203" pitchFamily="34" charset="-52"/>
              </a:rPr>
              <a:t>Повышения квалификации в Учебном центре № 1 фирмы «1С»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22F356-7B3A-4D83-B6E6-19629DDB4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741" y="1778558"/>
            <a:ext cx="7182059" cy="4664838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ru-RU" kern="1200" dirty="0">
                <a:latin typeface="Circe" panose="020B0502020203020203" pitchFamily="34" charset="-52"/>
              </a:rPr>
              <a:t>Удобный асинхронный онлайн-формат – можно изучать материалы курса в удобное время</a:t>
            </a:r>
          </a:p>
          <a:p>
            <a:pPr>
              <a:defRPr/>
            </a:pPr>
            <a:r>
              <a:rPr lang="ru-RU" kern="1200" dirty="0">
                <a:latin typeface="Circe" panose="020B0502020203020203" pitchFamily="34" charset="-52"/>
              </a:rPr>
              <a:t>Доступ к материалам курса в течение 90 дней</a:t>
            </a:r>
          </a:p>
          <a:p>
            <a:pPr>
              <a:defRPr/>
            </a:pPr>
            <a:r>
              <a:rPr lang="ru-RU" kern="1200" dirty="0">
                <a:latin typeface="Circe" panose="020B0502020203020203" pitchFamily="34" charset="-52"/>
              </a:rPr>
              <a:t>Основное внимание – практике использования программного обеспечения для решения реальных задач повседневной педагогической деятельности</a:t>
            </a:r>
          </a:p>
          <a:p>
            <a:pPr>
              <a:defRPr/>
            </a:pPr>
            <a:r>
              <a:rPr lang="ru-RU" kern="1200" dirty="0">
                <a:latin typeface="Circe" panose="020B0502020203020203" pitchFamily="34" charset="-52"/>
              </a:rPr>
              <a:t>Бесплатный доступ к системе «1С:Образование» на период обучения </a:t>
            </a:r>
          </a:p>
          <a:p>
            <a:pPr>
              <a:defRPr/>
            </a:pPr>
            <a:r>
              <a:rPr lang="ru-RU" kern="1200" dirty="0">
                <a:latin typeface="Circe" panose="020B0502020203020203" pitchFamily="34" charset="-52"/>
              </a:rPr>
              <a:t>Удостоверение о повышении квалификации в объеме 36 </a:t>
            </a:r>
            <a:r>
              <a:rPr lang="ru-RU" kern="1200" dirty="0" err="1">
                <a:latin typeface="Circe" panose="020B0502020203020203" pitchFamily="34" charset="-52"/>
              </a:rPr>
              <a:t>ак</a:t>
            </a:r>
            <a:r>
              <a:rPr lang="ru-RU" kern="1200" dirty="0">
                <a:latin typeface="Circe" panose="020B0502020203020203" pitchFamily="34" charset="-52"/>
              </a:rPr>
              <a:t>. часов установленного образца</a:t>
            </a:r>
          </a:p>
          <a:p>
            <a:pPr>
              <a:defRPr/>
            </a:pPr>
            <a:r>
              <a:rPr lang="ru-RU" kern="1200" dirty="0">
                <a:latin typeface="Circe" panose="020B0502020203020203" pitchFamily="34" charset="-52"/>
              </a:rPr>
              <a:t>Низкая стоимость курса: 490 рублей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7EDAF6-765B-4C57-BDA9-F1A6B8E69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993" y="1432753"/>
            <a:ext cx="3158572" cy="3150514"/>
          </a:xfrm>
          <a:prstGeom prst="rect">
            <a:avLst/>
          </a:prstGeom>
        </p:spPr>
      </p:pic>
      <p:pic>
        <p:nvPicPr>
          <p:cNvPr id="16388" name="Рисунок 4">
            <a:extLst>
              <a:ext uri="{FF2B5EF4-FFF2-40B4-BE49-F238E27FC236}">
                <a16:creationId xmlns:a16="http://schemas.microsoft.com/office/drawing/2014/main" id="{F690AE32-CF58-4575-8FCD-A6B41380C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136" y="3922479"/>
            <a:ext cx="27384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85ACC-3BEA-43A3-8DE1-5BA3FBB34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457" y="324643"/>
            <a:ext cx="10066746" cy="93821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irce" panose="020B0502020203020203" pitchFamily="34" charset="-52"/>
              </a:rPr>
              <a:t>Полезные ссылки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3A4986-8228-4CA6-B5B6-D2E9628DD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Экскурсия по системе «1С:Образование» </a:t>
            </a:r>
            <a:r>
              <a:rPr lang="en-US" dirty="0">
                <a:hlinkClick r:id="rId2"/>
              </a:rPr>
              <a:t>https://obrazovanie.1c.ru/education/tour/</a:t>
            </a:r>
            <a:r>
              <a:rPr lang="ru-RU" dirty="0"/>
              <a:t> </a:t>
            </a:r>
          </a:p>
          <a:p>
            <a:r>
              <a:rPr lang="ru-RU" dirty="0"/>
              <a:t>«Быстрый старт» </a:t>
            </a:r>
            <a:r>
              <a:rPr lang="en-US" dirty="0">
                <a:hlinkClick r:id="rId3"/>
              </a:rPr>
              <a:t>https://obrazovanie.1c.ru/education/quick-start/</a:t>
            </a:r>
            <a:r>
              <a:rPr lang="ru-RU" dirty="0"/>
              <a:t> </a:t>
            </a:r>
          </a:p>
          <a:p>
            <a:r>
              <a:rPr lang="ru-RU" dirty="0"/>
              <a:t>Цифровая библиотека </a:t>
            </a:r>
            <a:r>
              <a:rPr lang="en-US" dirty="0">
                <a:hlinkClick r:id="rId4"/>
              </a:rPr>
              <a:t>https://obrazovanie.1c.ru/education/library/</a:t>
            </a:r>
            <a:r>
              <a:rPr lang="ru-RU" dirty="0"/>
              <a:t> </a:t>
            </a:r>
          </a:p>
          <a:p>
            <a:r>
              <a:rPr lang="ru-RU" dirty="0"/>
              <a:t>Контроль и анализ результатов учебной деятельности </a:t>
            </a:r>
            <a:r>
              <a:rPr lang="en-US" dirty="0">
                <a:hlinkClick r:id="rId5"/>
              </a:rPr>
              <a:t>https://obrazovanie.1c.ru/education/monitoring/</a:t>
            </a:r>
            <a:r>
              <a:rPr lang="ru-RU" dirty="0"/>
              <a:t> </a:t>
            </a:r>
          </a:p>
          <a:p>
            <a:r>
              <a:rPr lang="ru-RU" dirty="0"/>
              <a:t>Система «1С:Оценка качества образования» </a:t>
            </a:r>
            <a:r>
              <a:rPr lang="en-US" dirty="0">
                <a:hlinkClick r:id="rId6"/>
              </a:rPr>
              <a:t>https://obrazovanie.1c.ru/oko/</a:t>
            </a:r>
            <a:r>
              <a:rPr lang="ru-RU" dirty="0"/>
              <a:t> </a:t>
            </a:r>
          </a:p>
          <a:p>
            <a:r>
              <a:rPr lang="ru-RU" dirty="0"/>
              <a:t>Запись вебинара «Оперативное управление результатами учебного процесса» </a:t>
            </a:r>
            <a:r>
              <a:rPr lang="en-US" dirty="0">
                <a:hlinkClick r:id="rId7"/>
              </a:rPr>
              <a:t>https://obrazovanie.1c.ru/events/2021/10-26/</a:t>
            </a:r>
            <a:r>
              <a:rPr lang="ru-RU" dirty="0"/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5B5120-11CA-4FAB-BC54-C0E73B5A8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20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1285532"/>
            <a:ext cx="10515600" cy="2852737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8200" y="4400927"/>
            <a:ext cx="10515600" cy="1500187"/>
          </a:xfrm>
        </p:spPr>
        <p:txBody>
          <a:bodyPr/>
          <a:lstStyle/>
          <a:p>
            <a:r>
              <a:rPr lang="en-US" dirty="0">
                <a:hlinkClick r:id="rId2"/>
              </a:rPr>
              <a:t>obr@1c.ru</a:t>
            </a:r>
            <a:endParaRPr lang="ru-RU" dirty="0"/>
          </a:p>
          <a:p>
            <a:r>
              <a:rPr lang="ru-RU" altLang="ru-RU" sz="2400" dirty="0">
                <a:latin typeface="Arial" panose="020B0604020202020204" pitchFamily="34" charset="0"/>
                <a:hlinkClick r:id="rId3"/>
              </a:rPr>
              <a:t>http://obrazovanie.1c.ru/ </a:t>
            </a:r>
            <a:endParaRPr lang="ru-RU" altLang="ru-RU" sz="2400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FF0000"/>
                </a:solidFill>
              </a:rPr>
              <a:t>8(800) 302-99-10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56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69EBA-9D0C-439C-8989-4A60F0819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FF0000"/>
                </a:solidFill>
                <a:latin typeface="Circe" panose="020B0502020203020203" pitchFamily="34" charset="-52"/>
              </a:rPr>
              <a:t>От бумажных технологий к цифровым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554CF5-C1CD-48C4-BFA8-5219BC5E3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50"/>
            <a:ext cx="5257800" cy="4824413"/>
          </a:xfrm>
        </p:spPr>
        <p:txBody>
          <a:bodyPr/>
          <a:lstStyle/>
          <a:p>
            <a:r>
              <a:rPr lang="ru-RU" dirty="0"/>
              <a:t>Как использовать цифровые средства обучения для организации учебного процесса?</a:t>
            </a:r>
          </a:p>
          <a:p>
            <a:r>
              <a:rPr lang="ru-RU" dirty="0"/>
              <a:t>Как использовать цифровые инструменты для оценки уровня освоения образовательной программы?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5DE80E-5CA2-4E27-BDAC-B39039934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Picture 2" descr="C:\Users\Chernetskaya_T\Pictures\схема.png">
            <a:extLst>
              <a:ext uri="{FF2B5EF4-FFF2-40B4-BE49-F238E27FC236}">
                <a16:creationId xmlns:a16="http://schemas.microsoft.com/office/drawing/2014/main" id="{34708384-3B6C-4B6D-9718-2B8EA73DC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43" y="1140248"/>
            <a:ext cx="2569852" cy="377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24DCE7D-E442-4CED-8567-CAC5EA173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826" y="3026303"/>
            <a:ext cx="2463521" cy="344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D723FA-B75C-4F57-8E3F-66E350C242B4}"/>
              </a:ext>
            </a:extLst>
          </p:cNvPr>
          <p:cNvSpPr txBox="1"/>
          <p:nvPr/>
        </p:nvSpPr>
        <p:spPr>
          <a:xfrm>
            <a:off x="3006971" y="5582358"/>
            <a:ext cx="6094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hlinkClick r:id="rId4"/>
              </a:rPr>
              <a:t>https://obrazovanie.1c.ru/</a:t>
            </a:r>
            <a:r>
              <a:rPr 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5528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10E44B4-6F4C-4955-89EB-A462E3005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Circe" panose="020B0502020203020203" pitchFamily="34" charset="-52"/>
              </a:rPr>
              <a:t>Как использовать цифровые средства обучения для организации учебного процесса?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3D3D60D-9CD9-4B95-AC24-90EC5B56ED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5FF659-9BE0-421D-85DD-6600FDE80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301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63AF3-9F34-4DE0-B5BD-F231FD6B0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Circe" panose="020B0502020203020203" pitchFamily="34" charset="-52"/>
              </a:rPr>
              <a:t>Система «1С:Образование»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084137-7549-4212-8B99-F27769B1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6586" y="1213885"/>
            <a:ext cx="5040431" cy="4824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Система «1С:Образование» включена:</a:t>
            </a:r>
          </a:p>
          <a:p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в проект «Навигатор образования» Министерства просвещения РФ и Агентства стратегических инициатив (</a:t>
            </a:r>
            <a:r>
              <a:rPr lang="ru-RU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https://edu.asi.ru/</a:t>
            </a:r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 «Единый реестр Минкомсвязи российских программ для электронных вычислительных машин и баз данных» (</a:t>
            </a:r>
            <a:r>
              <a:rPr lang="ru-RU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https://reestr.digital.gov.ru/reestr/306311/?sphrase_id=245914</a:t>
            </a:r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836333-1A17-4B8C-8FBC-71DD0E13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BB6010-FDD3-49B3-A0A4-5E383DF3C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14" y="959077"/>
            <a:ext cx="6801172" cy="557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67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5FA3E7-E842-472B-9D0B-CA81241DF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dirty="0">
                <a:solidFill>
                  <a:srgbClr val="FF0000"/>
                </a:solidFill>
                <a:latin typeface="Circe" panose="020B0502020203020203" pitchFamily="34" charset="-52"/>
              </a:rPr>
              <a:t>Подготовка комплекта учебных материалов к уроку в цифровом виде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9FEC61-AAC9-4293-B6AF-D6EB27E78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Picture 2" descr="C:\Documents and Settings\Chernetskaya_T\Application Data\1C\Файлы\ДокументооборотКОРП\Чернецкая Татьяна Александровна 63b9284c-7f2d-11e1-9321-e61f135f2c6f\Cover_Obr.jpg">
            <a:extLst>
              <a:ext uri="{FF2B5EF4-FFF2-40B4-BE49-F238E27FC236}">
                <a16:creationId xmlns:a16="http://schemas.microsoft.com/office/drawing/2014/main" id="{EF228BB0-81BE-4C12-9D8E-1D86995E81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19394" y="665335"/>
            <a:ext cx="3323566" cy="332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6389B26-2D14-455C-9167-7F5FBC1BA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032" y="2939885"/>
            <a:ext cx="2919541" cy="207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433CF30D-D852-482E-AB48-33FC4EDFA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625" y="3794556"/>
            <a:ext cx="2919541" cy="214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3B986E47-01AB-4494-AA63-6864C654A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822" y="4507078"/>
            <a:ext cx="2797050" cy="223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E19CDF-198C-4589-8C03-6F2F2DC22D5A}"/>
              </a:ext>
            </a:extLst>
          </p:cNvPr>
          <p:cNvSpPr txBox="1"/>
          <p:nvPr/>
        </p:nvSpPr>
        <p:spPr>
          <a:xfrm>
            <a:off x="282727" y="1214377"/>
            <a:ext cx="6466437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irce" panose="020B0502020203020203" pitchFamily="34" charset="-52"/>
              </a:rPr>
              <a:t>Цифровая библиотека учебных пособий, допущенных к использованию при реализации основных образовательных программ (ст.18 № 273-ФЗ и </a:t>
            </a:r>
            <a:r>
              <a:rPr lang="ru-RU" altLang="ru-RU" dirty="0">
                <a:latin typeface="Circe" panose="020B0502020203020203" pitchFamily="34" charset="-52"/>
              </a:rPr>
              <a:t>приказ Минобрнауки РФ №699 от 09.06.16)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irce" panose="020B0502020203020203" pitchFamily="34" charset="-52"/>
              </a:rPr>
              <a:t>Дидактическое разнообразие учебных материалов в библиотеке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dirty="0"/>
              <a:t>Анимированные рисунки, карты, лекции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dirty="0"/>
              <a:t>Интерактивные рисунки, карты, схемы и  таблицы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dirty="0"/>
              <a:t>Интерактивные задания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dirty="0"/>
              <a:t>Динамические  модели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dirty="0"/>
              <a:t>Виртуальные лаборатории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Виртуальные экскурсии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Интерактивные энциклопедии, справочники, словари</a:t>
            </a:r>
            <a:endParaRPr lang="ru-RU" dirty="0">
              <a:latin typeface="Circe" panose="020B0502020203020203" pitchFamily="34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irce" panose="020B0502020203020203" pitchFamily="34" charset="-52"/>
              </a:rPr>
              <a:t>Инструменты для создания авторских цифровых учебных материалов</a:t>
            </a:r>
          </a:p>
        </p:txBody>
      </p:sp>
    </p:spTree>
    <p:extLst>
      <p:ext uri="{BB962C8B-B14F-4D97-AF65-F5344CB8AC3E}">
        <p14:creationId xmlns:p14="http://schemas.microsoft.com/office/powerpoint/2010/main" val="2500074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8D925-3D08-422F-BE64-0A6F90CB1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F0000"/>
                </a:solidFill>
                <a:latin typeface="Circe" panose="020B0502020203020203" pitchFamily="34" charset="-52"/>
              </a:rPr>
              <a:t>Опыт перехода на безбумажный контент: подробнее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41E6A10-C344-47D0-A399-A30B4320F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761" y="1595194"/>
            <a:ext cx="3438788" cy="340888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2ADE88A-DA4E-4BD6-9220-EED56C9A7C34}"/>
              </a:ext>
            </a:extLst>
          </p:cNvPr>
          <p:cNvSpPr txBox="1"/>
          <p:nvPr/>
        </p:nvSpPr>
        <p:spPr>
          <a:xfrm>
            <a:off x="8660134" y="5217762"/>
            <a:ext cx="30220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https://obrazovanie.1c.ru/events/2021/accelerator/</a:t>
            </a:r>
            <a:r>
              <a:rPr lang="ru-RU" dirty="0"/>
              <a:t>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CFAEC45-ACB4-4AA2-B1DA-3D2294A45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51" y="1074292"/>
            <a:ext cx="3669898" cy="271114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34AA883-84D8-447C-B3BA-D1315B66F7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6606" y="1090613"/>
            <a:ext cx="3438788" cy="361072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58E924D-A850-4C6B-9DFC-91B25E86AA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451" y="3906596"/>
            <a:ext cx="3547068" cy="263823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5B6CAB0-8967-4BFF-ABAF-24FD482BE8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6606" y="4701341"/>
            <a:ext cx="3438788" cy="167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14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BB28A9-B6CD-4F94-9DCE-588958C79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FF0000"/>
                </a:solidFill>
                <a:latin typeface="Circe" panose="020B0502020203020203" pitchFamily="34" charset="-52"/>
              </a:rPr>
              <a:t>Урок по предмету «Окружающий мир» в начальной школе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12BDFC-FEE0-4B72-A6A3-77F5A204A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391" y="1193524"/>
            <a:ext cx="7729111" cy="435316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Автор: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Т. В. Кузьменкова, учитель начальных классов, МАОУ СОШ № 90, г. Златоуст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Тема урока: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Домашние опасности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Цель: познакомить с опасностями, которые могут подстерегать в быту, изучить правила безопасности в доме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Этапы урока: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Организационный момент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Актуализация знаний, введение их в контекст нового знания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Подготовительная работа по определению темы урока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Формулировка темы и целей урока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Подведение итогов урока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Рефлексия 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B95593-0F19-4046-931C-08C8423BC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EE6F66-131B-4123-9E6E-73453032C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250" y="1324529"/>
            <a:ext cx="3900750" cy="29504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4F17C6-64D2-49C9-BF8E-CF90A032F014}"/>
              </a:ext>
            </a:extLst>
          </p:cNvPr>
          <p:cNvSpPr txBox="1"/>
          <p:nvPr/>
        </p:nvSpPr>
        <p:spPr>
          <a:xfrm>
            <a:off x="2512515" y="5186799"/>
            <a:ext cx="772911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обучения: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сюжетные картинки с изображением домашних опасностей и конверты для их хранения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карточки с заданиями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раздаточный материал и рабочие листы для работы в группах</a:t>
            </a:r>
          </a:p>
        </p:txBody>
      </p:sp>
    </p:spTree>
    <p:extLst>
      <p:ext uri="{BB962C8B-B14F-4D97-AF65-F5344CB8AC3E}">
        <p14:creationId xmlns:p14="http://schemas.microsoft.com/office/powerpoint/2010/main" val="477968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1725E-0C5F-4F38-A2B9-40564A799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dirty="0">
                <a:solidFill>
                  <a:srgbClr val="FF0000"/>
                </a:solidFill>
                <a:latin typeface="Circe" panose="020B0502020203020203" pitchFamily="34" charset="-52"/>
              </a:rPr>
              <a:t>Что предлагаем: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002B67-4668-4D18-B37D-86B4180CB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Организационный момент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Актуализация знаний, введение их в контекст нового знания</a:t>
            </a:r>
          </a:p>
          <a:p>
            <a:pPr lvl="2">
              <a:lnSpc>
                <a:spcPct val="100000"/>
              </a:lnSpc>
              <a:spcAft>
                <a:spcPts val="10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тестового задания с автоматической проверкой и интерактивного задания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Подготовительная работа по определению темы урока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Формулировка темы и целей урока</a:t>
            </a:r>
          </a:p>
          <a:p>
            <a:pPr lvl="2">
              <a:lnSpc>
                <a:spcPct val="100000"/>
              </a:lnSpc>
              <a:spcAft>
                <a:spcPts val="10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интерактивного задания частично-поискового характера</a:t>
            </a:r>
          </a:p>
          <a:p>
            <a:pPr lvl="2">
              <a:lnSpc>
                <a:spcPct val="100000"/>
              </a:lnSpc>
              <a:spcAft>
                <a:spcPts val="10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Работа с интерактивными заданиями-играми</a:t>
            </a:r>
          </a:p>
          <a:p>
            <a:pPr lvl="2">
              <a:lnSpc>
                <a:spcPct val="100000"/>
              </a:lnSpc>
              <a:spcAft>
                <a:spcPts val="10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Работа с анимацией по безопасному поведению в </a:t>
            </a:r>
            <a:r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t>условиях пандемии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Подведение итогов урока</a:t>
            </a:r>
          </a:p>
          <a:p>
            <a:pPr lvl="2">
              <a:lnSpc>
                <a:spcPct val="100000"/>
              </a:lnSpc>
              <a:spcAft>
                <a:spcPts val="10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тестового задания с автоматической проверкой на первичное закрепление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Рефлексия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1E962E-A9FA-4FD8-8C83-AEF276A42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5383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10494</TotalTime>
  <Words>1892</Words>
  <Application>Microsoft Office PowerPoint</Application>
  <PresentationFormat>Широкоэкранный</PresentationFormat>
  <Paragraphs>203</Paragraphs>
  <Slides>25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Circe</vt:lpstr>
      <vt:lpstr>Futura PT Demi</vt:lpstr>
      <vt:lpstr>Times New Roman</vt:lpstr>
      <vt:lpstr>Тема Office</vt:lpstr>
      <vt:lpstr>Как перейти на безбумажные технологии организации учебного процесса в школе и колледже</vt:lpstr>
      <vt:lpstr>Из новостей образования</vt:lpstr>
      <vt:lpstr>От бумажных технологий к цифровым</vt:lpstr>
      <vt:lpstr>Как использовать цифровые средства обучения для организации учебного процесса?</vt:lpstr>
      <vt:lpstr>Система «1С:Образование»</vt:lpstr>
      <vt:lpstr>Подготовка комплекта учебных материалов к уроку в цифровом виде</vt:lpstr>
      <vt:lpstr>Опыт перехода на безбумажный контент: подробнее</vt:lpstr>
      <vt:lpstr>Урок по предмету «Окружающий мир» в начальной школе</vt:lpstr>
      <vt:lpstr>Что предлагаем:</vt:lpstr>
      <vt:lpstr>Интегрированный урок математики и информатики в 5 классе</vt:lpstr>
      <vt:lpstr>Что предлагаем:</vt:lpstr>
      <vt:lpstr>Урок истории в 9 классе</vt:lpstr>
      <vt:lpstr>Что предлагаем:</vt:lpstr>
      <vt:lpstr>Возможности для организации учебного процесса </vt:lpstr>
      <vt:lpstr>Ориентированная на образовательную организацию система администрирования </vt:lpstr>
      <vt:lpstr>Как использовать цифровые инструменты для оценки уровня освоения образовательной программы?</vt:lpstr>
      <vt:lpstr>Совместное использование систем  «1С:Образование»  и «1С:Оценка качества образования»</vt:lpstr>
      <vt:lpstr>Система «1С:Оценка качества образования»</vt:lpstr>
      <vt:lpstr>Презентация PowerPoint</vt:lpstr>
      <vt:lpstr>Анализ тематической проверочной работы в системе «1С:Оценка качества образования»</vt:lpstr>
      <vt:lpstr>Немного экономики</vt:lpstr>
      <vt:lpstr>Как подключиться к системам «1С:Образование»  и «1С:Оценка качества образования»</vt:lpstr>
      <vt:lpstr>Повышения квалификации в Учебном центре № 1 фирмы «1С»</vt:lpstr>
      <vt:lpstr>Полезные ссылки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Tatyana Chernetskaya</cp:lastModifiedBy>
  <cp:revision>286</cp:revision>
  <dcterms:created xsi:type="dcterms:W3CDTF">2018-08-08T13:50:28Z</dcterms:created>
  <dcterms:modified xsi:type="dcterms:W3CDTF">2022-03-29T13:22:47Z</dcterms:modified>
</cp:coreProperties>
</file>